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9" r:id="rId4"/>
    <p:sldId id="258" r:id="rId5"/>
    <p:sldId id="260" r:id="rId6"/>
    <p:sldId id="266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7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94"/>
    <p:restoredTop sz="94602"/>
  </p:normalViewPr>
  <p:slideViewPr>
    <p:cSldViewPr snapToGrid="0" snapToObjects="1">
      <p:cViewPr varScale="1">
        <p:scale>
          <a:sx n="138" d="100"/>
          <a:sy n="138" d="100"/>
        </p:scale>
        <p:origin x="208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3AE12E-7C97-FB4B-A37A-14A06F803398}" type="datetimeFigureOut">
              <a:rPr lang="en-US" smtClean="0"/>
              <a:t>5/18/17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85632C-4D69-7242-B352-1139B3C94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740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want to “destroy ML”. So let’s take a look at what can</a:t>
            </a:r>
            <a:r>
              <a:rPr lang="en-US" baseline="0" dirty="0" smtClean="0"/>
              <a:t> be </a:t>
            </a:r>
            <a:r>
              <a:rPr lang="en-US" baseline="0" smtClean="0"/>
              <a:t>done with ML.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5632C-4D69-7242-B352-1139B3C945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6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 Trigger-Protein</a:t>
            </a:r>
          </a:p>
          <a:p>
            <a:r>
              <a:rPr lang="en-US" dirty="0" smtClean="0"/>
              <a:t>Relation</a:t>
            </a:r>
            <a:r>
              <a:rPr lang="en-US" baseline="0" dirty="0" smtClean="0"/>
              <a:t> Trigger-Trigger for nested events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34428D-4341-6C4B-9BB6-4FE91131A2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68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 Trigger-Protein</a:t>
            </a:r>
          </a:p>
          <a:p>
            <a:r>
              <a:rPr lang="en-US" dirty="0" smtClean="0"/>
              <a:t>Relation</a:t>
            </a:r>
            <a:r>
              <a:rPr lang="en-US" baseline="0" dirty="0" smtClean="0"/>
              <a:t> Trigger-Trigger for nested events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34428D-4341-6C4B-9BB6-4FE91131A2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5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 Trigger-Protein</a:t>
            </a:r>
          </a:p>
          <a:p>
            <a:r>
              <a:rPr lang="en-US" dirty="0" smtClean="0"/>
              <a:t>Relation</a:t>
            </a:r>
            <a:r>
              <a:rPr lang="en-US" baseline="0" dirty="0" smtClean="0"/>
              <a:t> Trigger-Trigger for nested events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34428D-4341-6C4B-9BB6-4FE91131A2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238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Any classifier that assigns</a:t>
            </a:r>
            <a:r>
              <a:rPr lang="en-US" baseline="0" dirty="0" smtClean="0"/>
              <a:t> weight to features could be used</a:t>
            </a:r>
          </a:p>
          <a:p>
            <a:r>
              <a:rPr lang="en-US" baseline="0" dirty="0" smtClean="0"/>
              <a:t>(e.g., perceptron, linear </a:t>
            </a:r>
            <a:r>
              <a:rPr lang="en-US" baseline="0" dirty="0" err="1" smtClean="0"/>
              <a:t>svm</a:t>
            </a:r>
            <a:r>
              <a:rPr lang="en-US" baseline="0" dirty="0" smtClean="0"/>
              <a:t>)</a:t>
            </a:r>
            <a:endParaRPr lang="en-US" dirty="0" smtClean="0"/>
          </a:p>
          <a:p>
            <a:r>
              <a:rPr lang="en-US" dirty="0" smtClean="0"/>
              <a:t>L1 regularization</a:t>
            </a:r>
            <a:r>
              <a:rPr lang="en-US" baseline="0" dirty="0" smtClean="0"/>
              <a:t> is well-known in the ML community</a:t>
            </a:r>
          </a:p>
          <a:p>
            <a:r>
              <a:rPr lang="en-US" baseline="0" dirty="0" smtClean="0"/>
              <a:t>We need to reduce the number of features.</a:t>
            </a:r>
          </a:p>
          <a:p>
            <a:r>
              <a:rPr lang="en-US" baseline="0" dirty="0" smtClean="0"/>
              <a:t>One million interpretable rules are not interpretable!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34428D-4341-6C4B-9BB6-4FE91131A2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60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864994-C72F-DF49-AAAF-46D98E44F4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915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an approach that is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5632C-4D69-7242-B352-1139B3C945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092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2F74B-EA24-CF40-875B-0805B61E8557}" type="datetimeFigureOut">
              <a:rPr lang="en-US" smtClean="0"/>
              <a:t>5/18/17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4246-6BAA-9243-B938-50986687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10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2F74B-EA24-CF40-875B-0805B61E8557}" type="datetimeFigureOut">
              <a:rPr lang="en-US" smtClean="0"/>
              <a:t>5/18/17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4246-6BAA-9243-B938-50986687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84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2F74B-EA24-CF40-875B-0805B61E8557}" type="datetimeFigureOut">
              <a:rPr lang="en-US" smtClean="0"/>
              <a:t>5/18/17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4246-6BAA-9243-B938-50986687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74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2F74B-EA24-CF40-875B-0805B61E8557}" type="datetimeFigureOut">
              <a:rPr lang="en-US" smtClean="0"/>
              <a:t>5/18/17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4246-6BAA-9243-B938-50986687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80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2F74B-EA24-CF40-875B-0805B61E8557}" type="datetimeFigureOut">
              <a:rPr lang="en-US" smtClean="0"/>
              <a:t>5/18/17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4246-6BAA-9243-B938-50986687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9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2F74B-EA24-CF40-875B-0805B61E8557}" type="datetimeFigureOut">
              <a:rPr lang="en-US" smtClean="0"/>
              <a:t>5/18/17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4246-6BAA-9243-B938-50986687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67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2F74B-EA24-CF40-875B-0805B61E8557}" type="datetimeFigureOut">
              <a:rPr lang="en-US" smtClean="0"/>
              <a:t>5/18/17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4246-6BAA-9243-B938-50986687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915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2F74B-EA24-CF40-875B-0805B61E8557}" type="datetimeFigureOut">
              <a:rPr lang="en-US" smtClean="0"/>
              <a:t>5/18/17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4246-6BAA-9243-B938-50986687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95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2F74B-EA24-CF40-875B-0805B61E8557}" type="datetimeFigureOut">
              <a:rPr lang="en-US" smtClean="0"/>
              <a:t>5/18/17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4246-6BAA-9243-B938-50986687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54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2F74B-EA24-CF40-875B-0805B61E8557}" type="datetimeFigureOut">
              <a:rPr lang="en-US" smtClean="0"/>
              <a:t>5/18/17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4246-6BAA-9243-B938-50986687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743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2F74B-EA24-CF40-875B-0805B61E8557}" type="datetimeFigureOut">
              <a:rPr lang="en-US" smtClean="0"/>
              <a:t>5/18/17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4246-6BAA-9243-B938-50986687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19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2F74B-EA24-CF40-875B-0805B61E8557}" type="datetimeFigureOut">
              <a:rPr lang="en-US" smtClean="0"/>
              <a:t>5/18/17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E4246-6BAA-9243-B938-509866871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14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Alternatives to Rules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313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the statistical model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We use logistic regression for both classifiers</a:t>
            </a:r>
          </a:p>
          <a:p>
            <a:r>
              <a:rPr lang="en-US" dirty="0" smtClean="0"/>
              <a:t>Feature selection through regularization</a:t>
            </a:r>
          </a:p>
          <a:p>
            <a:pPr lvl="1"/>
            <a:r>
              <a:rPr lang="en-US" dirty="0" smtClean="0"/>
              <a:t>L2: better performance; too many features</a:t>
            </a:r>
          </a:p>
          <a:p>
            <a:pPr lvl="1"/>
            <a:r>
              <a:rPr lang="en-US" dirty="0" smtClean="0"/>
              <a:t>L1: aggressive selection; slightly lower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11725-8C19-6743-80FA-C7E85C9D8B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91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Machine learning features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Triggers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Token</a:t>
            </a:r>
          </a:p>
          <a:p>
            <a:pPr lvl="1"/>
            <a:r>
              <a:rPr lang="en-US" dirty="0" smtClean="0"/>
              <a:t>Word, lemma, gazetteer</a:t>
            </a:r>
          </a:p>
          <a:p>
            <a:r>
              <a:rPr lang="en-US" dirty="0" smtClean="0"/>
              <a:t>Surface</a:t>
            </a:r>
          </a:p>
          <a:p>
            <a:pPr lvl="1"/>
            <a:r>
              <a:rPr lang="en-US" dirty="0" smtClean="0"/>
              <a:t>Token features for a window around token of interest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igrams</a:t>
            </a:r>
          </a:p>
          <a:p>
            <a:r>
              <a:rPr lang="en-US" dirty="0" smtClean="0"/>
              <a:t>Syntax</a:t>
            </a:r>
          </a:p>
          <a:p>
            <a:pPr lvl="1"/>
            <a:r>
              <a:rPr lang="en-US" dirty="0" smtClean="0"/>
              <a:t>Dependency paths up to depth 2</a:t>
            </a:r>
          </a:p>
          <a:p>
            <a:pPr lvl="1"/>
            <a:r>
              <a:rPr lang="en-US" dirty="0" smtClean="0"/>
              <a:t>Token features for token at the end of each path</a:t>
            </a:r>
          </a:p>
          <a:p>
            <a:r>
              <a:rPr lang="en-US" dirty="0" smtClean="0"/>
              <a:t>Bag-of-words and entity count</a:t>
            </a:r>
          </a:p>
          <a:p>
            <a:pPr lvl="1"/>
            <a:r>
              <a:rPr lang="en-US" dirty="0" smtClean="0"/>
              <a:t>For whole sentence</a:t>
            </a:r>
          </a:p>
          <a:p>
            <a:pPr lvl="1"/>
            <a:r>
              <a:rPr lang="en-US" dirty="0" smtClean="0"/>
              <a:t>For window surrounding token of interest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Relations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Path</a:t>
            </a:r>
          </a:p>
          <a:p>
            <a:pPr lvl="1"/>
            <a:r>
              <a:rPr lang="en-US" dirty="0" smtClean="0"/>
              <a:t>Shortest dependency path between nodes of interest</a:t>
            </a:r>
          </a:p>
          <a:p>
            <a:pPr lvl="1"/>
            <a:r>
              <a:rPr lang="en-US" dirty="0" smtClean="0"/>
              <a:t>With and without lexicalization</a:t>
            </a:r>
          </a:p>
          <a:p>
            <a:pPr lvl="1"/>
            <a:r>
              <a:rPr lang="en-US" dirty="0" smtClean="0"/>
              <a:t>Path length</a:t>
            </a:r>
          </a:p>
          <a:p>
            <a:r>
              <a:rPr lang="en-US" dirty="0" smtClean="0"/>
              <a:t>Surface</a:t>
            </a:r>
          </a:p>
          <a:p>
            <a:pPr lvl="1"/>
            <a:r>
              <a:rPr lang="en-US" dirty="0" smtClean="0"/>
              <a:t>Words surrounding and between nodes of interest</a:t>
            </a:r>
          </a:p>
          <a:p>
            <a:r>
              <a:rPr lang="en-US" dirty="0" smtClean="0"/>
              <a:t>Consistency</a:t>
            </a:r>
          </a:p>
          <a:p>
            <a:pPr lvl="1"/>
            <a:r>
              <a:rPr lang="en-US" dirty="0" smtClean="0"/>
              <a:t>Soft constraints on edges between trigger and arguments (e.g., only regulations have causes)</a:t>
            </a:r>
          </a:p>
          <a:p>
            <a:r>
              <a:rPr lang="en-US" dirty="0" smtClean="0"/>
              <a:t>N-gram</a:t>
            </a:r>
          </a:p>
          <a:p>
            <a:pPr lvl="1"/>
            <a:r>
              <a:rPr lang="en-US" dirty="0" smtClean="0"/>
              <a:t>Dependency, token, dependency</a:t>
            </a:r>
          </a:p>
          <a:p>
            <a:pPr lvl="1"/>
            <a:r>
              <a:rPr lang="en-US" dirty="0" smtClean="0"/>
              <a:t>Token, dependency, token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7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Trainable; reduces manual effort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Sensitive to the sparsity of the text (what happens when a new word is seen in test?)</a:t>
            </a:r>
          </a:p>
          <a:p>
            <a:pPr lvl="1"/>
            <a:r>
              <a:rPr lang="en-US" dirty="0" smtClean="0"/>
              <a:t>Requires labeled training data</a:t>
            </a:r>
          </a:p>
          <a:p>
            <a:pPr lvl="1"/>
            <a:r>
              <a:rPr lang="en-US" dirty="0" smtClean="0"/>
              <a:t>Relatively opaque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93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few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 smtClean="0"/>
          </a:p>
          <a:p>
            <a:r>
              <a:rPr lang="en-US" sz="3200" dirty="0" smtClean="0"/>
              <a:t>“Traditional” ML for relation extraction</a:t>
            </a:r>
          </a:p>
          <a:p>
            <a:r>
              <a:rPr lang="en-US" sz="3200" dirty="0" smtClean="0">
                <a:solidFill>
                  <a:srgbClr val="FF0000"/>
                </a:solidFill>
              </a:rPr>
              <a:t>Deep learning for relation extraction</a:t>
            </a:r>
          </a:p>
          <a:p>
            <a:r>
              <a:rPr lang="en-US" sz="3200" dirty="0" smtClean="0"/>
              <a:t>Hybrid approach: AMR + rules</a:t>
            </a:r>
          </a:p>
          <a:p>
            <a:r>
              <a:rPr lang="en-US" sz="3200" dirty="0" smtClean="0"/>
              <a:t>Learning rules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6703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[Zeng et al., 2014]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504" y="1536192"/>
            <a:ext cx="6412992" cy="516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7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Representations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word is projected into a vector of N dimensions based on distributional similarity</a:t>
            </a:r>
          </a:p>
          <a:p>
            <a:r>
              <a:rPr lang="en-US" dirty="0" smtClean="0"/>
              <a:t>“You </a:t>
            </a:r>
            <a:r>
              <a:rPr lang="en-US" dirty="0"/>
              <a:t>shall know a word by the company it </a:t>
            </a:r>
            <a:r>
              <a:rPr lang="en-US" dirty="0" smtClean="0"/>
              <a:t>keeps” </a:t>
            </a:r>
            <a:r>
              <a:rPr lang="en-US" dirty="0"/>
              <a:t>(Firth</a:t>
            </a:r>
            <a:r>
              <a:rPr lang="en-US" dirty="0" smtClean="0"/>
              <a:t>, 1957)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32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Lexical-level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Bag-of-words approach</a:t>
            </a:r>
          </a:p>
          <a:p>
            <a:r>
              <a:rPr lang="en-US" dirty="0" smtClean="0"/>
              <a:t>Generate a new vector </a:t>
            </a:r>
            <a:r>
              <a:rPr lang="en-US" dirty="0"/>
              <a:t>by averaging the word embeddings of marked nouns and </a:t>
            </a:r>
            <a:r>
              <a:rPr lang="en-US" dirty="0" smtClean="0"/>
              <a:t>their </a:t>
            </a:r>
            <a:r>
              <a:rPr lang="en-US" dirty="0"/>
              <a:t>context tokens</a:t>
            </a:r>
          </a:p>
        </p:txBody>
      </p:sp>
    </p:spTree>
    <p:extLst>
      <p:ext uri="{BB962C8B-B14F-4D97-AF65-F5344CB8AC3E}">
        <p14:creationId xmlns:p14="http://schemas.microsoft.com/office/powerpoint/2010/main" val="199059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Sentence-level Features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000"/>
            <a:ext cx="5905725" cy="505968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7382805" y="1027906"/>
            <a:ext cx="3332114" cy="2309812"/>
          </a:xfrm>
          <a:prstGeom prst="wedgeRoundRectCallout">
            <a:avLst>
              <a:gd name="adj1" fmla="val -67846"/>
              <a:gd name="adj2" fmla="val 172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WF = combined word + context (+/- 1 word to the left/right) vectors</a:t>
            </a:r>
          </a:p>
          <a:p>
            <a:r>
              <a:rPr lang="en-US" dirty="0" smtClean="0"/>
              <a:t>PF = position vectors, encoding the distance between the current word and the arguments of the relation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7382805" y="4000498"/>
            <a:ext cx="3332114" cy="1278637"/>
          </a:xfrm>
          <a:prstGeom prst="wedgeRoundRectCallout">
            <a:avLst>
              <a:gd name="adj1" fmla="val -67846"/>
              <a:gd name="adj2" fmla="val 209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Standard convolution(s) over the </a:t>
            </a:r>
            <a:r>
              <a:rPr lang="en-US" smtClean="0"/>
              <a:t>WF+PF vectors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78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Trainable; reduces manual effort</a:t>
            </a:r>
          </a:p>
          <a:p>
            <a:pPr lvl="1"/>
            <a:r>
              <a:rPr lang="en-US" dirty="0" smtClean="0"/>
              <a:t>Less sensitive to language sparsity (the embeddings are supposed to encode semantics rather than actual lexical tokens)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Requires labeled training data (more than the previous approach)</a:t>
            </a:r>
          </a:p>
          <a:p>
            <a:pPr lvl="1"/>
            <a:r>
              <a:rPr lang="en-US" dirty="0" smtClean="0"/>
              <a:t>More opaque than the previous approach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93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few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 smtClean="0"/>
          </a:p>
          <a:p>
            <a:r>
              <a:rPr lang="en-US" sz="3200" dirty="0" smtClean="0"/>
              <a:t>“Traditional” ML for relation extraction</a:t>
            </a:r>
          </a:p>
          <a:p>
            <a:r>
              <a:rPr lang="en-US" sz="3200" dirty="0" smtClean="0"/>
              <a:t>Deep learning for relation extraction</a:t>
            </a:r>
          </a:p>
          <a:p>
            <a:r>
              <a:rPr lang="en-US" sz="3200" dirty="0" smtClean="0">
                <a:solidFill>
                  <a:srgbClr val="FF0000"/>
                </a:solidFill>
              </a:rPr>
              <a:t>Hybrid approach: AMR + rules</a:t>
            </a:r>
          </a:p>
          <a:p>
            <a:r>
              <a:rPr lang="en-US" sz="3200" dirty="0" smtClean="0"/>
              <a:t>Learning rules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323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are not luddites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40" y="1690688"/>
            <a:ext cx="2865120" cy="43007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04437" y="5991416"/>
            <a:ext cx="5153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Luddites = </a:t>
            </a:r>
            <a:r>
              <a:rPr lang="en-US"/>
              <a:t>English workers who destroyed machinery</a:t>
            </a:r>
          </a:p>
        </p:txBody>
      </p:sp>
    </p:spTree>
    <p:extLst>
      <p:ext uri="{BB962C8B-B14F-4D97-AF65-F5344CB8AC3E}">
        <p14:creationId xmlns:p14="http://schemas.microsoft.com/office/powerpoint/2010/main" val="65042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Step 1: Open </a:t>
            </a:r>
            <a:r>
              <a:rPr lang="en-US" sz="3600" smtClean="0"/>
              <a:t>domain extraction of shallow semantics</a:t>
            </a:r>
            <a:endParaRPr lang="en-US" sz="36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610" y="1825243"/>
            <a:ext cx="9288780" cy="478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80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2: Map to domain-specific semantics using rules, or another ML component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</a:t>
            </a:r>
          </a:p>
          <a:p>
            <a:pPr lvl="1"/>
            <a:r>
              <a:rPr lang="en-US" dirty="0" smtClean="0"/>
              <a:t>Predicate = “phosphorylate”, AND</a:t>
            </a:r>
          </a:p>
          <a:p>
            <a:pPr lvl="1"/>
            <a:r>
              <a:rPr lang="en-US" dirty="0" smtClean="0"/>
              <a:t>ARG0 is Protein, AND</a:t>
            </a:r>
          </a:p>
          <a:p>
            <a:pPr lvl="1"/>
            <a:r>
              <a:rPr lang="en-US" dirty="0" smtClean="0"/>
              <a:t>ARG1 is Protein</a:t>
            </a:r>
          </a:p>
          <a:p>
            <a:r>
              <a:rPr lang="en-US" dirty="0" smtClean="0"/>
              <a:t>THEN</a:t>
            </a:r>
          </a:p>
          <a:p>
            <a:pPr lvl="1"/>
            <a:r>
              <a:rPr lang="en-US" dirty="0" smtClean="0"/>
              <a:t>Controller = ARG0</a:t>
            </a:r>
          </a:p>
          <a:p>
            <a:pPr lvl="1"/>
            <a:r>
              <a:rPr lang="en-US" dirty="0" smtClean="0"/>
              <a:t>Controlled = ARG1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85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Less opaque</a:t>
            </a:r>
          </a:p>
          <a:p>
            <a:pPr lvl="1"/>
            <a:r>
              <a:rPr lang="en-US" dirty="0" smtClean="0"/>
              <a:t>You can train the AMR parser using open-domain resources, which are more easy to obtain than domain-specific texts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Requires labeled training data for the AMR component</a:t>
            </a:r>
          </a:p>
          <a:p>
            <a:pPr lvl="1"/>
            <a:r>
              <a:rPr lang="en-US" dirty="0" smtClean="0"/>
              <a:t>AMR parsers do not perform too well today</a:t>
            </a:r>
          </a:p>
          <a:p>
            <a:pPr lvl="1"/>
            <a:r>
              <a:rPr lang="en-US" dirty="0" smtClean="0"/>
              <a:t>Hard to fix when the mistake is in the AMR parser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35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few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 smtClean="0"/>
          </a:p>
          <a:p>
            <a:r>
              <a:rPr lang="en-US" sz="3200" dirty="0" smtClean="0"/>
              <a:t>“Traditional” ML for relation extraction</a:t>
            </a:r>
          </a:p>
          <a:p>
            <a:r>
              <a:rPr lang="en-US" sz="3200" dirty="0" smtClean="0"/>
              <a:t>Deep learning for relation extraction</a:t>
            </a:r>
          </a:p>
          <a:p>
            <a:r>
              <a:rPr lang="en-US" sz="3200" dirty="0" smtClean="0"/>
              <a:t>Hybrid approach: AMR + rules</a:t>
            </a:r>
          </a:p>
          <a:p>
            <a:r>
              <a:rPr lang="en-US" sz="3200" dirty="0" smtClean="0">
                <a:solidFill>
                  <a:srgbClr val="FF0000"/>
                </a:solidFill>
              </a:rPr>
              <a:t>Learning rules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45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ML to learn rules </a:t>
            </a:r>
          </a:p>
          <a:p>
            <a:r>
              <a:rPr lang="en-US" dirty="0" smtClean="0"/>
              <a:t>For ML, use representation learning, the key component of deep learning that addresses the sparsity of language</a:t>
            </a:r>
          </a:p>
          <a:p>
            <a:r>
              <a:rPr lang="en-US" dirty="0" smtClean="0"/>
              <a:t>Very light supervision: learn from a few 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1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Key ideas (using taxonomy acquisition as example)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embed (i.e., generate dense vectors for) both concepts to be learned and the patterns that match them</a:t>
            </a:r>
          </a:p>
          <a:p>
            <a:pPr lvl="1"/>
            <a:r>
              <a:rPr lang="en-US" dirty="0" smtClean="0"/>
              <a:t>Concept = entity to be learned</a:t>
            </a:r>
          </a:p>
          <a:p>
            <a:pPr lvl="1"/>
            <a:r>
              <a:rPr lang="en-US" dirty="0" smtClean="0"/>
              <a:t>Context = all patterns that match it</a:t>
            </a:r>
          </a:p>
          <a:p>
            <a:r>
              <a:rPr lang="en-US" dirty="0" smtClean="0"/>
              <a:t>Idea 1: the embeddings of patterns should be semantically close to the embeddings of the concepts</a:t>
            </a:r>
          </a:p>
          <a:p>
            <a:r>
              <a:rPr lang="en-US" dirty="0" smtClean="0"/>
              <a:t>Idea 2: the embeddings of the concepts in one category should be close to each others</a:t>
            </a:r>
          </a:p>
          <a:p>
            <a:r>
              <a:rPr lang="en-US" dirty="0" smtClean="0"/>
              <a:t>Idea 3: the embeddings of concepts in different categories should be far apart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11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 = SG + SP + DP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82" y="2513445"/>
            <a:ext cx="6984884" cy="9686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65" y="3195012"/>
            <a:ext cx="4756726" cy="10148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82" y="4089787"/>
            <a:ext cx="7008609" cy="105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7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process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18" y="1826491"/>
            <a:ext cx="10418619" cy="372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4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391" y="1191491"/>
            <a:ext cx="7979064" cy="566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657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Blends advantages of ML with rules</a:t>
            </a:r>
          </a:p>
          <a:p>
            <a:pPr lvl="1"/>
            <a:r>
              <a:rPr lang="en-US" dirty="0" smtClean="0"/>
              <a:t>Lightly supervised</a:t>
            </a:r>
          </a:p>
          <a:p>
            <a:pPr lvl="1"/>
            <a:r>
              <a:rPr lang="en-US" dirty="0" smtClean="0"/>
              <a:t>Not opaque; easy to debug and fix</a:t>
            </a:r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We tested it for taxonomy acquisition; not sure how well it works for learning biomedical relations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9278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254" y="1267968"/>
            <a:ext cx="8279187" cy="52027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Rule-based vs. machine-learning systems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4189522" y="6556022"/>
            <a:ext cx="351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(slide by Laura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Chiticariu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EMNLP 2015)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ounded Rectangular Callout 4"/>
          <p:cNvSpPr/>
          <p:nvPr/>
        </p:nvSpPr>
        <p:spPr>
          <a:xfrm>
            <a:off x="206473" y="4968014"/>
            <a:ext cx="1263454" cy="1405128"/>
          </a:xfrm>
          <a:prstGeom prst="wedgeRoundRectCallout">
            <a:avLst>
              <a:gd name="adj1" fmla="val 64454"/>
              <a:gd name="adj2" fmla="val 139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We’ll </a:t>
            </a:r>
            <a:r>
              <a:rPr lang="en-US" dirty="0" smtClean="0"/>
              <a:t>propose a solution later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0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218" y="658368"/>
            <a:ext cx="8279187" cy="520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12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192" y="1310845"/>
            <a:ext cx="8481337" cy="51222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 vs. machine-learning systems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4189522" y="6556022"/>
            <a:ext cx="351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(slide by Laura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Chiticariu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EMNLP 2015)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99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few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 smtClean="0"/>
          </a:p>
          <a:p>
            <a:r>
              <a:rPr lang="en-US" sz="3200" dirty="0" smtClean="0"/>
              <a:t>“Traditional” ML for relation extraction</a:t>
            </a:r>
          </a:p>
          <a:p>
            <a:r>
              <a:rPr lang="en-US" sz="3200" dirty="0" smtClean="0"/>
              <a:t>Deep learning for relation extraction</a:t>
            </a:r>
          </a:p>
          <a:p>
            <a:r>
              <a:rPr lang="en-US" sz="3200" dirty="0" smtClean="0"/>
              <a:t>Hybrid approach: AMR + rules</a:t>
            </a:r>
          </a:p>
          <a:p>
            <a:r>
              <a:rPr lang="en-US" sz="3200" dirty="0" smtClean="0"/>
              <a:t>Learning rules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7844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few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 smtClean="0"/>
          </a:p>
          <a:p>
            <a:r>
              <a:rPr lang="en-US" sz="3200" dirty="0" smtClean="0">
                <a:solidFill>
                  <a:srgbClr val="FF0000"/>
                </a:solidFill>
              </a:rPr>
              <a:t>“Traditional” ML for relation extraction</a:t>
            </a:r>
          </a:p>
          <a:p>
            <a:r>
              <a:rPr lang="en-US" sz="3200" dirty="0" smtClean="0"/>
              <a:t>Deep learning for relation extraction</a:t>
            </a:r>
          </a:p>
          <a:p>
            <a:r>
              <a:rPr lang="en-US" sz="3200" dirty="0" smtClean="0"/>
              <a:t>Hybrid approach: AMR + rules</a:t>
            </a:r>
          </a:p>
          <a:p>
            <a:r>
              <a:rPr lang="en-US" sz="3200" dirty="0" smtClean="0"/>
              <a:t>Learning rules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74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>
            <a:off x="1701800" y="3199575"/>
            <a:ext cx="88011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BioNLP</a:t>
            </a:r>
            <a:r>
              <a:rPr lang="en-US" dirty="0" smtClean="0"/>
              <a:t> 2009 </a:t>
            </a:r>
            <a:r>
              <a:rPr lang="en-US" dirty="0"/>
              <a:t>S</a:t>
            </a:r>
            <a:r>
              <a:rPr lang="en-US" dirty="0" smtClean="0"/>
              <a:t>hared Task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24896" y="2172219"/>
            <a:ext cx="7759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CD2 signaling induces phosphorylation of CREB in primary lymphocytes.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7</a:t>
            </a:fld>
            <a:endParaRPr lang="en-US"/>
          </a:p>
        </p:txBody>
      </p:sp>
      <p:sp>
        <p:nvSpPr>
          <p:cNvPr id="15" name="Up-Down Arrow 14"/>
          <p:cNvSpPr/>
          <p:nvPr/>
        </p:nvSpPr>
        <p:spPr>
          <a:xfrm>
            <a:off x="1806396" y="1907224"/>
            <a:ext cx="484632" cy="1216152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1336995" y="2355354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23" name="Up-Down Arrow 22"/>
          <p:cNvSpPr/>
          <p:nvPr/>
        </p:nvSpPr>
        <p:spPr>
          <a:xfrm>
            <a:off x="1806396" y="3315417"/>
            <a:ext cx="484632" cy="2756497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1292347" y="4448350"/>
            <a:ext cx="855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605097" y="2572329"/>
            <a:ext cx="888269" cy="42927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Protein</a:t>
            </a:r>
          </a:p>
        </p:txBody>
      </p:sp>
    </p:spTree>
    <p:extLst>
      <p:ext uri="{BB962C8B-B14F-4D97-AF65-F5344CB8AC3E}">
        <p14:creationId xmlns:p14="http://schemas.microsoft.com/office/powerpoint/2010/main" val="102063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>
            <a:off x="1701800" y="3199575"/>
            <a:ext cx="88011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BioNLP</a:t>
            </a:r>
            <a:r>
              <a:rPr lang="en-US" dirty="0" smtClean="0"/>
              <a:t> 2009 </a:t>
            </a:r>
            <a:r>
              <a:rPr lang="en-US" dirty="0"/>
              <a:t>S</a:t>
            </a:r>
            <a:r>
              <a:rPr lang="en-US" dirty="0" smtClean="0"/>
              <a:t>hared Task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24896" y="2172219"/>
            <a:ext cx="7759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CD2 signaling induces phosphorylation of CREB in primary lymphocytes.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8</a:t>
            </a:fld>
            <a:endParaRPr lang="en-US"/>
          </a:p>
        </p:txBody>
      </p:sp>
      <p:sp>
        <p:nvSpPr>
          <p:cNvPr id="15" name="Up-Down Arrow 14"/>
          <p:cNvSpPr/>
          <p:nvPr/>
        </p:nvSpPr>
        <p:spPr>
          <a:xfrm>
            <a:off x="1806396" y="1907224"/>
            <a:ext cx="484632" cy="1216152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1336995" y="2355354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23" name="Up-Down Arrow 22"/>
          <p:cNvSpPr/>
          <p:nvPr/>
        </p:nvSpPr>
        <p:spPr>
          <a:xfrm>
            <a:off x="1806396" y="3315417"/>
            <a:ext cx="484632" cy="2756497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1292347" y="4448350"/>
            <a:ext cx="855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605097" y="2572329"/>
            <a:ext cx="888269" cy="42927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Protein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4814396" y="3594816"/>
            <a:ext cx="1700704" cy="42927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Phosphorylation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030903" y="3594816"/>
            <a:ext cx="680987" cy="42927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+</a:t>
            </a:r>
            <a:r>
              <a:rPr lang="en-US" sz="1600" dirty="0" err="1"/>
              <a:t>Reg</a:t>
            </a:r>
            <a:endParaRPr lang="en-US" sz="1600" dirty="0"/>
          </a:p>
        </p:txBody>
      </p:sp>
      <p:sp>
        <p:nvSpPr>
          <p:cNvPr id="40" name="Rounded Rectangle 39"/>
          <p:cNvSpPr/>
          <p:nvPr/>
        </p:nvSpPr>
        <p:spPr>
          <a:xfrm>
            <a:off x="8280752" y="3481129"/>
            <a:ext cx="2018948" cy="7239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Classifier #1: </a:t>
            </a:r>
          </a:p>
          <a:p>
            <a:r>
              <a:rPr lang="en-US" sz="1600" dirty="0"/>
              <a:t>detect event triggers</a:t>
            </a:r>
          </a:p>
        </p:txBody>
      </p:sp>
    </p:spTree>
    <p:extLst>
      <p:ext uri="{BB962C8B-B14F-4D97-AF65-F5344CB8AC3E}">
        <p14:creationId xmlns:p14="http://schemas.microsoft.com/office/powerpoint/2010/main" val="192977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>
            <a:off x="1701800" y="3199575"/>
            <a:ext cx="88011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BioNLP</a:t>
            </a:r>
            <a:r>
              <a:rPr lang="en-US" dirty="0" smtClean="0"/>
              <a:t> 2009 </a:t>
            </a:r>
            <a:r>
              <a:rPr lang="en-US" dirty="0"/>
              <a:t>S</a:t>
            </a:r>
            <a:r>
              <a:rPr lang="en-US" dirty="0" smtClean="0"/>
              <a:t>hared Task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24896" y="2172219"/>
            <a:ext cx="7759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CD2 signaling induces phosphorylation of CREB in primary lymphocytes.</a:t>
            </a:r>
          </a:p>
        </p:txBody>
      </p:sp>
      <p:cxnSp>
        <p:nvCxnSpPr>
          <p:cNvPr id="4" name="Curved Connector 3"/>
          <p:cNvCxnSpPr>
            <a:stCxn id="25" idx="2"/>
            <a:endCxn id="17" idx="2"/>
          </p:cNvCxnSpPr>
          <p:nvPr/>
        </p:nvCxnSpPr>
        <p:spPr>
          <a:xfrm rot="5400000" flipH="1" flipV="1">
            <a:off x="5845746" y="2820604"/>
            <a:ext cx="1022487" cy="1384483"/>
          </a:xfrm>
          <a:prstGeom prst="curvedConnector3">
            <a:avLst>
              <a:gd name="adj1" fmla="val -50925"/>
            </a:avLst>
          </a:prstGeom>
          <a:ln w="57150" cmpd="sng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9</a:t>
            </a:fld>
            <a:endParaRPr lang="en-US"/>
          </a:p>
        </p:txBody>
      </p:sp>
      <p:sp>
        <p:nvSpPr>
          <p:cNvPr id="15" name="Up-Down Arrow 14"/>
          <p:cNvSpPr/>
          <p:nvPr/>
        </p:nvSpPr>
        <p:spPr>
          <a:xfrm>
            <a:off x="1806396" y="1907224"/>
            <a:ext cx="484632" cy="1216152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1336995" y="2355354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23" name="Up-Down Arrow 22"/>
          <p:cNvSpPr/>
          <p:nvPr/>
        </p:nvSpPr>
        <p:spPr>
          <a:xfrm>
            <a:off x="1806396" y="3315417"/>
            <a:ext cx="484632" cy="2756497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1292347" y="4448350"/>
            <a:ext cx="855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605097" y="2572329"/>
            <a:ext cx="888269" cy="42927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Protein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4814396" y="3594816"/>
            <a:ext cx="1700704" cy="42927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Phosphorylation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030903" y="3594816"/>
            <a:ext cx="680987" cy="42927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+</a:t>
            </a:r>
            <a:r>
              <a:rPr lang="en-US" sz="1600" dirty="0" err="1"/>
              <a:t>Reg</a:t>
            </a:r>
            <a:endParaRPr lang="en-US" sz="1600" dirty="0"/>
          </a:p>
        </p:txBody>
      </p:sp>
      <p:cxnSp>
        <p:nvCxnSpPr>
          <p:cNvPr id="29" name="Curved Connector 28"/>
          <p:cNvCxnSpPr>
            <a:stCxn id="26" idx="2"/>
            <a:endCxn id="25" idx="2"/>
          </p:cNvCxnSpPr>
          <p:nvPr/>
        </p:nvCxnSpPr>
        <p:spPr>
          <a:xfrm rot="16200000" flipH="1">
            <a:off x="5018072" y="3377412"/>
            <a:ext cx="12700" cy="1293352"/>
          </a:xfrm>
          <a:prstGeom prst="curvedConnector3">
            <a:avLst>
              <a:gd name="adj1" fmla="val 7600000"/>
            </a:avLst>
          </a:prstGeom>
          <a:ln w="57150" cmpd="sng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8280752" y="3481129"/>
            <a:ext cx="2018948" cy="7239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Classifier #1: </a:t>
            </a:r>
          </a:p>
          <a:p>
            <a:r>
              <a:rPr lang="en-US" sz="1600" dirty="0"/>
              <a:t>detect event triggers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8280752" y="4357428"/>
            <a:ext cx="2018948" cy="116707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Classifier #2: </a:t>
            </a:r>
          </a:p>
          <a:p>
            <a:r>
              <a:rPr lang="en-US" sz="1600" dirty="0"/>
              <a:t>detect relations between triggers and proteins</a:t>
            </a:r>
          </a:p>
        </p:txBody>
      </p:sp>
    </p:spTree>
    <p:extLst>
      <p:ext uri="{BB962C8B-B14F-4D97-AF65-F5344CB8AC3E}">
        <p14:creationId xmlns:p14="http://schemas.microsoft.com/office/powerpoint/2010/main" val="41264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929</Words>
  <Application>Microsoft Macintosh PowerPoint</Application>
  <PresentationFormat>Widescreen</PresentationFormat>
  <Paragraphs>183</Paragraphs>
  <Slides>30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Calibri</vt:lpstr>
      <vt:lpstr>Calibri Light</vt:lpstr>
      <vt:lpstr>Mangal</vt:lpstr>
      <vt:lpstr>Arial</vt:lpstr>
      <vt:lpstr>Office Theme</vt:lpstr>
      <vt:lpstr>Alternatives to Rules</vt:lpstr>
      <vt:lpstr>We are not luddites… </vt:lpstr>
      <vt:lpstr>Rule-based vs. machine-learning systems</vt:lpstr>
      <vt:lpstr>Rule-based vs. machine-learning systems</vt:lpstr>
      <vt:lpstr>A few options</vt:lpstr>
      <vt:lpstr>A few options</vt:lpstr>
      <vt:lpstr>BioNLP 2009 Shared Task</vt:lpstr>
      <vt:lpstr>BioNLP 2009 Shared Task</vt:lpstr>
      <vt:lpstr>BioNLP 2009 Shared Task</vt:lpstr>
      <vt:lpstr>Training the statistical model </vt:lpstr>
      <vt:lpstr>Machine learning features</vt:lpstr>
      <vt:lpstr>Discussion</vt:lpstr>
      <vt:lpstr>A few options</vt:lpstr>
      <vt:lpstr>Architecture [Zeng et al., 2014]</vt:lpstr>
      <vt:lpstr>Word Representations</vt:lpstr>
      <vt:lpstr>Lexical-level Features</vt:lpstr>
      <vt:lpstr>Sentence-level Features</vt:lpstr>
      <vt:lpstr>Discussion</vt:lpstr>
      <vt:lpstr>A few options</vt:lpstr>
      <vt:lpstr>Step 1: Open domain extraction of shallow semantics</vt:lpstr>
      <vt:lpstr>Step 2: Map to domain-specific semantics using rules, or another ML component</vt:lpstr>
      <vt:lpstr>Discussion</vt:lpstr>
      <vt:lpstr>A few options</vt:lpstr>
      <vt:lpstr>Goals</vt:lpstr>
      <vt:lpstr>Key ideas (using taxonomy acquisition as example)</vt:lpstr>
      <vt:lpstr>Objective function</vt:lpstr>
      <vt:lpstr>Learning process</vt:lpstr>
      <vt:lpstr>Results</vt:lpstr>
      <vt:lpstr>Discussion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Gustave Hahn-Powell</dc:creator>
  <cp:lastModifiedBy>Microsoft Office User</cp:lastModifiedBy>
  <cp:revision>38</cp:revision>
  <dcterms:created xsi:type="dcterms:W3CDTF">2017-05-17T19:37:45Z</dcterms:created>
  <dcterms:modified xsi:type="dcterms:W3CDTF">2017-05-18T22:40:34Z</dcterms:modified>
</cp:coreProperties>
</file>